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9" r:id="rId2"/>
    <p:sldId id="279" r:id="rId3"/>
    <p:sldId id="278" r:id="rId4"/>
    <p:sldId id="258" r:id="rId5"/>
    <p:sldId id="256" r:id="rId6"/>
    <p:sldId id="272" r:id="rId7"/>
    <p:sldId id="274" r:id="rId8"/>
    <p:sldId id="275" r:id="rId9"/>
    <p:sldId id="273" r:id="rId10"/>
    <p:sldId id="260" r:id="rId11"/>
    <p:sldId id="261" r:id="rId12"/>
    <p:sldId id="262" r:id="rId13"/>
    <p:sldId id="263" r:id="rId14"/>
    <p:sldId id="264" r:id="rId15"/>
    <p:sldId id="257" r:id="rId16"/>
    <p:sldId id="271" r:id="rId17"/>
    <p:sldId id="277" r:id="rId18"/>
    <p:sldId id="276" r:id="rId19"/>
    <p:sldId id="267" r:id="rId20"/>
    <p:sldId id="270" r:id="rId21"/>
    <p:sldId id="266" r:id="rId22"/>
    <p:sldId id="265" r:id="rId23"/>
    <p:sldId id="268" r:id="rId24"/>
    <p:sldId id="26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E7F76C-05F3-4F13-92D5-AF9B5DB8F7A5}" type="datetimeFigureOut">
              <a:rPr lang="ru-RU" smtClean="0"/>
              <a:pPr/>
              <a:t>26.06.2025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6D3A1-58DF-47F7-892A-FECF116245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102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6D3A1-58DF-47F7-892A-FECF1162456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751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6D3A1-58DF-47F7-892A-FECF1162456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128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6D3A1-58DF-47F7-892A-FECF1162456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113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6D3A1-58DF-47F7-892A-FECF1162456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885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761E9-3D9D-4372-820F-2824D5DD804E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7B64E-C164-4288-B306-66C3FE525CAF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750D-5E88-41D8-ACC6-9477DBC7D0CE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A4597-97F5-4B30-B844-B08E3E9A5315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EFDD-66F1-45D4-A2EC-6F6AC803E2D1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9D92-F52F-4E21-BA68-DF2876625FFC}" type="datetime1">
              <a:rPr lang="en-US" smtClean="0"/>
              <a:t>6/26/2025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D05E0-BC0A-4D05-8D21-06AAA817942B}" type="datetime1">
              <a:rPr lang="en-US" smtClean="0"/>
              <a:t>6/26/2025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A886-8FEC-4FD2-BB5C-9657CBC9772C}" type="datetime1">
              <a:rPr lang="en-US" smtClean="0"/>
              <a:t>6/26/2025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98F1-5768-4DFF-9AA7-8D1D4D331C34}" type="datetime1">
              <a:rPr lang="en-US" smtClean="0"/>
              <a:t>6/26/2025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30701-8990-4C44-8886-DFAC9C01240F}" type="datetime1">
              <a:rPr lang="en-US" smtClean="0"/>
              <a:t>6/26/2025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6957F-2198-41DD-82C8-DD232D57951A}" type="datetime1">
              <a:rPr lang="en-US" smtClean="0"/>
              <a:t>6/26/2025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0FEA3-00EB-4A70-8B14-9B90E3EBEA8F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Викторина по химии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9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Правильный ответ – 1 балл</a:t>
            </a:r>
          </a:p>
        </p:txBody>
      </p:sp>
      <p:pic>
        <p:nvPicPr>
          <p:cNvPr id="3074" name="Picture 2" descr="C:\Users\User\Desktop\Новая папка\uefnO0Va5S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590800"/>
            <a:ext cx="5181600" cy="40386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Назовите химическую формулу этого вещества</a:t>
            </a:r>
          </a:p>
        </p:txBody>
      </p:sp>
      <p:pic>
        <p:nvPicPr>
          <p:cNvPr id="2050" name="Picture 2" descr="C:\Users\User\Desktop\Новая папка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4800600" cy="4953000"/>
          </a:xfrm>
          <a:prstGeom prst="rect">
            <a:avLst/>
          </a:prstGeom>
          <a:noFill/>
        </p:spPr>
      </p:pic>
      <p:pic>
        <p:nvPicPr>
          <p:cNvPr id="2051" name="Picture 3" descr="C:\Users\User\Desktop\Новая папка\post-10-094997100 1335610560_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905000"/>
            <a:ext cx="4724400" cy="3276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62400" y="5181601"/>
            <a:ext cx="495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i="1" dirty="0">
                <a:latin typeface="Times New Roman" pitchFamily="18" charset="0"/>
                <a:cs typeface="Times New Roman" pitchFamily="18" charset="0"/>
              </a:rPr>
              <a:t>NaHCO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- гидрокарбонат натрия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Химическая формула и название газа в газированной воде?</a:t>
            </a:r>
          </a:p>
        </p:txBody>
      </p:sp>
      <p:pic>
        <p:nvPicPr>
          <p:cNvPr id="3074" name="Picture 2" descr="C:\Users\User\Desktop\Новая папка\Свойства-газированной-воды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209800"/>
            <a:ext cx="3001518" cy="3200400"/>
          </a:xfrm>
          <a:prstGeom prst="rect">
            <a:avLst/>
          </a:prstGeom>
          <a:noFill/>
        </p:spPr>
      </p:pic>
      <p:pic>
        <p:nvPicPr>
          <p:cNvPr id="3075" name="Picture 3" descr="C:\Users\User\Desktop\Новая папка\v_sevastopole_predlagayut_provesti_akciyu_miloserdi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2362200"/>
            <a:ext cx="2895600" cy="3429000"/>
          </a:xfrm>
          <a:prstGeom prst="rect">
            <a:avLst/>
          </a:prstGeom>
          <a:noFill/>
        </p:spPr>
      </p:pic>
      <p:pic>
        <p:nvPicPr>
          <p:cNvPr id="3076" name="Picture 4" descr="C:\Users\User\Desktop\Новая папка\131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695450"/>
            <a:ext cx="1471246" cy="47815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95600" y="5867400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– углекислый газ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990600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Каким химическим элементом богат этот продукт?</a:t>
            </a:r>
          </a:p>
        </p:txBody>
      </p:sp>
      <p:pic>
        <p:nvPicPr>
          <p:cNvPr id="4098" name="Picture 2" descr="C:\Users\User\Desktop\Новая папка\slide0004_image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542" y="1752600"/>
            <a:ext cx="3795057" cy="4207564"/>
          </a:xfrm>
          <a:prstGeom prst="rect">
            <a:avLst/>
          </a:prstGeom>
          <a:noFill/>
        </p:spPr>
      </p:pic>
      <p:pic>
        <p:nvPicPr>
          <p:cNvPr id="4099" name="Picture 3" descr="C:\Users\User\Desktop\Новая папка\morskaja-kapust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962400"/>
            <a:ext cx="4389120" cy="2743200"/>
          </a:xfrm>
          <a:prstGeom prst="rect">
            <a:avLst/>
          </a:prstGeom>
          <a:noFill/>
        </p:spPr>
      </p:pic>
      <p:pic>
        <p:nvPicPr>
          <p:cNvPr id="4100" name="Picture 4" descr="C:\Users\User\Desktop\Новая папка\159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1524000"/>
            <a:ext cx="2895600" cy="278423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95400" y="6019801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ЙОД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Назовите химическую формулу этих веществ</a:t>
            </a:r>
          </a:p>
        </p:txBody>
      </p:sp>
      <p:pic>
        <p:nvPicPr>
          <p:cNvPr id="5122" name="Picture 2" descr="C:\Users\User\Desktop\Новая папка\1f20404142e011e3813d005056c00008_bfb820e76f0d4fc6b7007cd0740760f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4498287" cy="2057653"/>
          </a:xfrm>
          <a:prstGeom prst="rect">
            <a:avLst/>
          </a:prstGeom>
          <a:noFill/>
        </p:spPr>
      </p:pic>
      <p:pic>
        <p:nvPicPr>
          <p:cNvPr id="5123" name="Picture 3" descr="C:\Users\User\Desktop\Новая папка\beautiful-stone-nature-3008x2000_620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657600"/>
            <a:ext cx="4360433" cy="2895600"/>
          </a:xfrm>
          <a:prstGeom prst="rect">
            <a:avLst/>
          </a:prstGeom>
          <a:noFill/>
        </p:spPr>
      </p:pic>
      <p:pic>
        <p:nvPicPr>
          <p:cNvPr id="5124" name="Picture 4" descr="C:\Users\User\Desktop\Новая папка\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752599"/>
            <a:ext cx="3886200" cy="277585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4724400"/>
            <a:ext cx="419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Мел, мрамор, известняк СаСО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– карбонат кальция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676400"/>
          </a:xfrm>
        </p:spPr>
        <p:txBody>
          <a:bodyPr>
            <a:noAutofit/>
          </a:bodyPr>
          <a:lstStyle/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User\Desktop\Новая папка\s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" y="838200"/>
            <a:ext cx="4267200" cy="3008027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343400" y="685800"/>
            <a:ext cx="4648200" cy="54864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этого химического вещества не могут жить люди.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жители Африки за 1 кг этого вещества платили 1 кг золотого песка.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год человек употребляет около 6 – 8 кг этого продукта. 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химическая формула этого вещества?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19200" y="4191000"/>
            <a:ext cx="228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Хлорид натрия - </a:t>
            </a:r>
            <a:r>
              <a:rPr lang="en-US" sz="3600" b="1" i="1" dirty="0" err="1">
                <a:latin typeface="Times New Roman" pitchFamily="18" charset="0"/>
                <a:cs typeface="Times New Roman" pitchFamily="18" charset="0"/>
              </a:rPr>
              <a:t>NaCI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10363"/>
            <a:ext cx="8991600" cy="1307275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Каким химическим элементом обогащают почву бобовые растения?</a:t>
            </a:r>
          </a:p>
        </p:txBody>
      </p:sp>
      <p:pic>
        <p:nvPicPr>
          <p:cNvPr id="1026" name="Picture 2" descr="C:\Users\User\Desktop\Новая папка\b29d75195a71da9b4b63464234ab89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13713"/>
            <a:ext cx="3124200" cy="4038600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папка\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981200"/>
            <a:ext cx="4165600" cy="2971800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\bakterii-pitanie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8300" y="4476813"/>
            <a:ext cx="3962400" cy="23431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58000" y="54864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Азот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8288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Назовите первый известный случай применения химического оружия во времена Первой мировой войны. Какое химическое вещество было применено тогда немецкими войсками против англо-французских войск? Опишите физические свойства этого вещества. </a:t>
            </a:r>
          </a:p>
        </p:txBody>
      </p:sp>
      <p:pic>
        <p:nvPicPr>
          <p:cNvPr id="1027" name="Picture 3" descr="C:\Users\User\Desktop\Новая папка\Gas_Attack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590800"/>
            <a:ext cx="4223084" cy="2971800"/>
          </a:xfrm>
          <a:prstGeom prst="rect">
            <a:avLst/>
          </a:prstGeom>
          <a:noFill/>
        </p:spPr>
      </p:pic>
      <p:pic>
        <p:nvPicPr>
          <p:cNvPr id="1026" name="Picture 2" descr="C:\Users\User\Desktop\Новая папка\39521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895" y="2667000"/>
            <a:ext cx="4591857" cy="2895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600" y="5486401"/>
            <a:ext cx="868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сражении при Ипре (в Бельгии)  22 апреля 1915 года немцами в качестве отравляющего вещества был применён хлор. 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Хлор – газ жёлто-зелёного цвета, тяжелее воздуха, имеет характерный удушающий запах, растворяется в воде.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224" y="2346325"/>
            <a:ext cx="8307483" cy="12287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0" y="381000"/>
            <a:ext cx="5257800" cy="597535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времена похода Александра Македонского в Индию офицеры его армии страдали желудочно- кишечными заболеваниями гораздо реже, чем солдаты, еда и питье были у них одинаковые, а вот металлическая посуда разная. 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какого чудодейственного металла была изготовлена офицерская посуда?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026" name="Picture 2" descr="https://avatars.mds.yandex.net/i?id=64a8d7cb510e725bdd478e6296ff9d7319ce65b8-695346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3245881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0" y="4648200"/>
            <a:ext cx="1836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Серебро</a:t>
            </a:r>
          </a:p>
        </p:txBody>
      </p:sp>
    </p:spTree>
    <p:extLst>
      <p:ext uri="{BB962C8B-B14F-4D97-AF65-F5344CB8AC3E}">
        <p14:creationId xmlns:p14="http://schemas.microsoft.com/office/powerpoint/2010/main" val="310820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«царская водка» и почему её так называют?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6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799907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34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55638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Назовите 7 металлов, известных человеку с глубокой древности</a:t>
            </a:r>
          </a:p>
        </p:txBody>
      </p:sp>
      <p:pic>
        <p:nvPicPr>
          <p:cNvPr id="4" name="Picture 4" descr="i?id=514137086-50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2362200"/>
            <a:ext cx="4495799" cy="3832484"/>
          </a:xfrm>
        </p:spPr>
      </p:pic>
      <p:sp>
        <p:nvSpPr>
          <p:cNvPr id="5" name="Прямоугольник 4"/>
          <p:cNvSpPr/>
          <p:nvPr/>
        </p:nvSpPr>
        <p:spPr>
          <a:xfrm>
            <a:off x="4876800" y="2133600"/>
            <a:ext cx="4114800" cy="4038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золото (</a:t>
            </a:r>
            <a:r>
              <a:rPr lang="ru-RU" sz="3600" b="1" i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Солнце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defRPr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серебро (</a:t>
            </a:r>
            <a:r>
              <a:rPr lang="ru-RU" sz="3600" b="1" i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Луна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defRPr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олово (</a:t>
            </a:r>
            <a:r>
              <a:rPr lang="ru-RU" sz="3600" b="1" i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Юпитер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eaLnBrk="1" hangingPunct="1">
              <a:defRPr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железо (</a:t>
            </a:r>
            <a:r>
              <a:rPr lang="ru-RU" sz="3600" b="1" i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Марс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eaLnBrk="1" hangingPunct="1">
              <a:defRPr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ртуть (</a:t>
            </a:r>
            <a:r>
              <a:rPr lang="ru-RU" sz="3600" b="1" i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Меркурий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eaLnBrk="1" hangingPunct="1">
              <a:defRPr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медь (</a:t>
            </a:r>
            <a:r>
              <a:rPr lang="ru-RU" sz="3600" b="1" i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Венера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eaLnBrk="1" hangingPunct="1">
              <a:defRPr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свинец (</a:t>
            </a:r>
            <a:r>
              <a:rPr lang="ru-RU" sz="3600" b="1" i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Сатурн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викторины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кругозор знаний, полученный  при изучении химии, </a:t>
            </a:r>
          </a:p>
          <a:p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эрудицию, </a:t>
            </a:r>
          </a:p>
          <a:p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увлекательной форме провести занятие по дисциплине.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3037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Новая папка\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Какой химический процесс изображён на слайде?</a:t>
            </a:r>
          </a:p>
        </p:txBody>
      </p:sp>
      <p:pic>
        <p:nvPicPr>
          <p:cNvPr id="8194" name="Picture 2" descr="C:\Users\User\Desktop\Новая папка\korrozija_metalla_fantom_19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752600"/>
            <a:ext cx="4572000" cy="3124200"/>
          </a:xfrm>
          <a:prstGeom prst="rect">
            <a:avLst/>
          </a:prstGeom>
          <a:noFill/>
        </p:spPr>
      </p:pic>
      <p:pic>
        <p:nvPicPr>
          <p:cNvPr id="8195" name="Picture 3" descr="C:\Users\User\Desktop\Новая папка\korrozija_metalla_kuklus_kl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1" y="1752600"/>
            <a:ext cx="4953000" cy="3124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00200" y="548640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Коррозия металлов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Как они связаны 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между собой?</a:t>
            </a:r>
          </a:p>
        </p:txBody>
      </p:sp>
      <p:pic>
        <p:nvPicPr>
          <p:cNvPr id="7172" name="Picture 4" descr="C:\Users\User\Desktop\Новая папка\novokuzneck-ugol_v_meshkah_frakcionnyy_4791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3657600" cy="2438400"/>
          </a:xfrm>
          <a:prstGeom prst="rect">
            <a:avLst/>
          </a:prstGeom>
          <a:noFill/>
        </p:spPr>
      </p:pic>
      <p:pic>
        <p:nvPicPr>
          <p:cNvPr id="7171" name="Picture 3" descr="C:\Users\User\Desktop\Новая папка\penc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600200"/>
            <a:ext cx="4038600" cy="2514600"/>
          </a:xfrm>
          <a:prstGeom prst="rect">
            <a:avLst/>
          </a:prstGeom>
          <a:noFill/>
        </p:spPr>
      </p:pic>
      <p:pic>
        <p:nvPicPr>
          <p:cNvPr id="7173" name="Picture 5" descr="C:\Users\User\Desktop\Новая папка\15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4133850"/>
            <a:ext cx="3632200" cy="2571750"/>
          </a:xfrm>
          <a:prstGeom prst="rect">
            <a:avLst/>
          </a:prstGeom>
          <a:noFill/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pPr>
              <a:buNone/>
            </a:pPr>
            <a:r>
              <a:rPr lang="ru-RU" dirty="0"/>
              <a:t>                                    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57800" y="3886199"/>
            <a:ext cx="3733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Уголь, графит и алмаз –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аллотропные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модификации углерода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Назовите химическую посуду</a:t>
            </a:r>
          </a:p>
        </p:txBody>
      </p:sp>
      <p:pic>
        <p:nvPicPr>
          <p:cNvPr id="1026" name="Picture 2" descr="C:\Users\User\Desktop\Новая папка\39715_html_5cad9a8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838200"/>
            <a:ext cx="1600200" cy="2997060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папка\cilindri na plastikovom osnovanii 2 +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5244" y="990600"/>
            <a:ext cx="2473480" cy="2971800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\image350367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914401"/>
            <a:ext cx="2971800" cy="2679240"/>
          </a:xfrm>
          <a:prstGeom prst="rect">
            <a:avLst/>
          </a:prstGeom>
          <a:noFill/>
        </p:spPr>
      </p:pic>
      <p:pic>
        <p:nvPicPr>
          <p:cNvPr id="1030" name="Picture 6" descr="C:\Users\User\Desktop\Новая папка\depositphotos_44618887-Colored-transparent-solution-in-tes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3886200"/>
            <a:ext cx="3104007" cy="2514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85800" y="33528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колбы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7999" y="3429001"/>
            <a:ext cx="3438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мерный стакан</a:t>
            </a:r>
          </a:p>
        </p:txBody>
      </p:sp>
      <p:sp>
        <p:nvSpPr>
          <p:cNvPr id="11" name="TextBox 10"/>
          <p:cNvSpPr txBox="1"/>
          <p:nvPr/>
        </p:nvSpPr>
        <p:spPr>
          <a:xfrm flipH="1">
            <a:off x="6553198" y="3810000"/>
            <a:ext cx="2362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мерные цилиндры</a:t>
            </a:r>
          </a:p>
        </p:txBody>
      </p:sp>
      <p:pic>
        <p:nvPicPr>
          <p:cNvPr id="1031" name="Picture 7" descr="C:\Users\User\Desktop\Новая папка\-Beaker-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0315" y="4053257"/>
            <a:ext cx="2514600" cy="25146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-304800" y="6184442"/>
            <a:ext cx="4800600" cy="601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штатив с пробирками</a:t>
            </a:r>
          </a:p>
        </p:txBody>
      </p:sp>
      <p:sp>
        <p:nvSpPr>
          <p:cNvPr id="14" name="TextBox 13"/>
          <p:cNvSpPr txBox="1"/>
          <p:nvPr/>
        </p:nvSpPr>
        <p:spPr>
          <a:xfrm flipH="1">
            <a:off x="6553195" y="5486400"/>
            <a:ext cx="2590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стаканы химические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038" y="0"/>
            <a:ext cx="8001762" cy="774750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Назовите эти предметы</a:t>
            </a:r>
          </a:p>
        </p:txBody>
      </p:sp>
      <p:pic>
        <p:nvPicPr>
          <p:cNvPr id="4" name="Picture 5" descr="C:\Users\User\Desktop\Новая папка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011" y="745510"/>
            <a:ext cx="4131564" cy="309507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-152400" y="35814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капельница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7400" y="4495801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бюретка</a:t>
            </a:r>
          </a:p>
        </p:txBody>
      </p:sp>
      <p:pic>
        <p:nvPicPr>
          <p:cNvPr id="2052" name="Picture 4" descr="C:\Users\User\Desktop\Новая папка\Бюретки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4960" y="704901"/>
            <a:ext cx="3733800" cy="37338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026" name="Picture 2" descr="https://avatars.mds.yandex.net/i?id=f09b8c5e4a2ac57eabf01a101a72d9e66f068d41-12913927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6600" y="3904565"/>
            <a:ext cx="2481072" cy="248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33600" y="6248400"/>
            <a:ext cx="4921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воронка стеклянная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участие!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Autofit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Знаем мы, что встреча наша – лишь игра,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Расставаться нам пришла пора.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Будете с улыбкой вспоминать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пытались баллы добывать.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 важен в баллах результат, 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Дружба побеждает – это факт.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находчивость по жизни нас ведёт,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Знатокам всегда, везде везёт!!!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750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570038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викторины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19200"/>
            <a:ext cx="8305800" cy="4906963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обучающихся делится на 4 команды.</a:t>
            </a:r>
          </a:p>
          <a:p>
            <a:pPr algn="just">
              <a:lnSpc>
                <a:spcPct val="90000"/>
              </a:lnSpc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зачитывает ведущий. На обдумывание даётся 5-10 секунд. </a:t>
            </a:r>
          </a:p>
          <a:p>
            <a:pPr algn="just">
              <a:lnSpc>
                <a:spcPct val="90000"/>
              </a:lnSpc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Отвечает та команда, участник которой первый поднял руку.</a:t>
            </a:r>
          </a:p>
          <a:p>
            <a:pPr algn="just">
              <a:lnSpc>
                <a:spcPct val="90000"/>
              </a:lnSpc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правильном ответе команда получает 1 балл в соответствии с ценой вопроса, при неправильном – балл снимается. </a:t>
            </a:r>
          </a:p>
          <a:p>
            <a:pPr algn="just">
              <a:lnSpc>
                <a:spcPct val="90000"/>
              </a:lnSpc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ответа от команд нет, его озвучивает ведущий.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722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hlinkClick r:id="rId2" action="ppaction://hlinksldjump"/>
              </a:rPr>
              <a:t> </a:t>
            </a:r>
            <a:endParaRPr lang="ru-RU" dirty="0"/>
          </a:p>
        </p:txBody>
      </p:sp>
      <p:pic>
        <p:nvPicPr>
          <p:cNvPr id="4" name="Рисунок 3" descr="C:\Users\User\Desktop\64315_html_m39622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408018"/>
            <a:ext cx="3886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1676400"/>
          </a:xfrm>
        </p:spPr>
        <p:txBody>
          <a:bodyPr>
            <a:noAutofit/>
          </a:bodyPr>
          <a:lstStyle/>
          <a:p>
            <a:pPr algn="just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Назовите фамилию, имя и отчество великого учёного – химика </a:t>
            </a: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2438400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Менделеев Дмитрий Иванович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990600"/>
            <a:ext cx="8686800" cy="228600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Назовите фамилию, имя и отчество учёного – химика, автора слов «Широко распростирает  химия руки свои в дела человеческие…»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hlinkClick r:id="rId2" action="ppaction://hlinksldjump"/>
              </a:rPr>
              <a:t> </a:t>
            </a:r>
            <a:endParaRPr lang="ru-RU" dirty="0"/>
          </a:p>
        </p:txBody>
      </p:sp>
      <p:pic>
        <p:nvPicPr>
          <p:cNvPr id="4" name="Рисунок 3" descr="C:\Users\User\Desktop\131410_html_m46ab27e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752600"/>
            <a:ext cx="389839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29200" y="2895600"/>
            <a:ext cx="381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Ломоносов Михаил Васильевич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012692" y="533400"/>
            <a:ext cx="4978908" cy="5334001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стенах пансиона, где он жил мальчиком, его пристрастие к химии сопровождалось взрывами. 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наказание его выводили из карцера с черной доской на груди с надписью “Великий химик”. 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основал в Казани школу химиков-органиков, создал классическую теорию химического строения веществ.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Desktop\1_sentjabrja_chto_takoe_shkola_minus_orig_ddt_ose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"/>
            <a:ext cx="3631692" cy="494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6200" y="5020056"/>
            <a:ext cx="41635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Бутлеров </a:t>
            </a:r>
          </a:p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Михайлович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4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153400" cy="1417638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Изобретатель динамита и основатель Нобелевской премии</a:t>
            </a:r>
          </a:p>
        </p:txBody>
      </p:sp>
      <p:pic>
        <p:nvPicPr>
          <p:cNvPr id="1026" name="Picture 2" descr="Picture background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515" y="1451768"/>
            <a:ext cx="6821170" cy="426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5715000"/>
            <a:ext cx="8204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Альфред Нобель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шведский химик, инженер и предприниматель</a:t>
            </a:r>
            <a:r>
              <a:rPr lang="ru-RU" dirty="0"/>
              <a:t>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94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Объект 4" descr="C:\Users\User\Desktop\sem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456" y="152400"/>
            <a:ext cx="37338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5029200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Семёнов </a:t>
            </a:r>
          </a:p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</a:t>
            </a:r>
          </a:p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Николаевич</a:t>
            </a:r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191000" y="457200"/>
            <a:ext cx="4876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Назовите фамилию русского химика, первым получившего в 1956 году Нобелевскую премию по химии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“за разработку теории цепных химических реакций”</a:t>
            </a:r>
          </a:p>
        </p:txBody>
      </p:sp>
    </p:spTree>
    <p:extLst>
      <p:ext uri="{BB962C8B-B14F-4D97-AF65-F5344CB8AC3E}">
        <p14:creationId xmlns:p14="http://schemas.microsoft.com/office/powerpoint/2010/main" val="335595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428" y="762001"/>
            <a:ext cx="4040372" cy="5181600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Этот советский учёный - химик известен как разработчик первого в мире промышленного способа получения синтетического каучука из этилового спирта.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2050" name="Picture 2" descr="Изображение с сайта bigenc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3670996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152400" y="5029200"/>
            <a:ext cx="434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Лебедев </a:t>
            </a:r>
          </a:p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</a:p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Васильевич</a:t>
            </a:r>
          </a:p>
        </p:txBody>
      </p:sp>
    </p:spTree>
    <p:extLst>
      <p:ext uri="{BB962C8B-B14F-4D97-AF65-F5344CB8AC3E}">
        <p14:creationId xmlns:p14="http://schemas.microsoft.com/office/powerpoint/2010/main" val="306990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Другая 3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397</TotalTime>
  <Words>639</Words>
  <Application>Microsoft Office PowerPoint</Application>
  <PresentationFormat>Экран (4:3)</PresentationFormat>
  <Paragraphs>117</Paragraphs>
  <Slides>25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Office Theme</vt:lpstr>
      <vt:lpstr>Викторина по химии</vt:lpstr>
      <vt:lpstr>Цель викторины</vt:lpstr>
      <vt:lpstr>Условия викторины</vt:lpstr>
      <vt:lpstr>Назовите фамилию, имя и отчество великого учёного – химика  </vt:lpstr>
      <vt:lpstr>Назовите фамилию, имя и отчество учёного – химика, автора слов «Широко распростирает  химия руки свои в дела человеческие…»  </vt:lpstr>
      <vt:lpstr>Презентация PowerPoint</vt:lpstr>
      <vt:lpstr>Изобретатель динамита и основатель Нобелевской премии</vt:lpstr>
      <vt:lpstr>Презентация PowerPoint</vt:lpstr>
      <vt:lpstr>Презентация PowerPoint</vt:lpstr>
      <vt:lpstr>Назовите химическую формулу этого вещества</vt:lpstr>
      <vt:lpstr>Химическая формула и название газа в газированной воде?</vt:lpstr>
      <vt:lpstr>Каким химическим элементом богат этот продукт?</vt:lpstr>
      <vt:lpstr>Назовите химическую формулу этих веществ</vt:lpstr>
      <vt:lpstr>Презентация PowerPoint</vt:lpstr>
      <vt:lpstr>Каким химическим элементом обогащают почву бобовые растения?</vt:lpstr>
      <vt:lpstr>Назовите первый известный случай применения химического оружия во времена Первой мировой войны. Какое химическое вещество было применено тогда немецкими войсками против англо-французских войск? Опишите физические свойства этого вещества. </vt:lpstr>
      <vt:lpstr>Презентация PowerPoint</vt:lpstr>
      <vt:lpstr>Что такое «царская водка» и почему её так называют? </vt:lpstr>
      <vt:lpstr>Назовите 7 металлов, известных человеку с глубокой древности</vt:lpstr>
      <vt:lpstr>Презентация PowerPoint</vt:lpstr>
      <vt:lpstr>Какой химический процесс изображён на слайде?</vt:lpstr>
      <vt:lpstr>Как они связаны  между собой?</vt:lpstr>
      <vt:lpstr>Назовите химическую посуду</vt:lpstr>
      <vt:lpstr>Назовите эти предметы</vt:lpstr>
      <vt:lpstr>Спасибо за участие!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химии</dc:title>
  <dc:creator>Карпович О.В</dc:creator>
  <cp:lastModifiedBy>Карпович О.В</cp:lastModifiedBy>
  <cp:revision>63</cp:revision>
  <dcterms:modified xsi:type="dcterms:W3CDTF">2025-06-26T09:01:18Z</dcterms:modified>
</cp:coreProperties>
</file>